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8" autoAdjust="0"/>
  </p:normalViewPr>
  <p:slideViewPr>
    <p:cSldViewPr>
      <p:cViewPr varScale="1">
        <p:scale>
          <a:sx n="85" d="100"/>
          <a:sy n="85" d="100"/>
        </p:scale>
        <p:origin x="83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080939947781387E-2"/>
          <c:y val="5.4187192118227173E-2"/>
          <c:w val="0.79112271540469969"/>
          <c:h val="0.559113300492606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 w="14388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069">
                <a:noFill/>
              </a:ln>
            </c:spPr>
            <c:txPr>
              <a:bodyPr/>
              <a:lstStyle/>
              <a:p>
                <a:pPr>
                  <a:defRPr sz="1135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Danville</c:v>
                </c:pt>
                <c:pt idx="1">
                  <c:v>Lewisburg</c:v>
                </c:pt>
                <c:pt idx="2">
                  <c:v>Line Mountain</c:v>
                </c:pt>
                <c:pt idx="3">
                  <c:v>Midd-West</c:v>
                </c:pt>
                <c:pt idx="4">
                  <c:v>Mifflinburg</c:v>
                </c:pt>
                <c:pt idx="5">
                  <c:v>Milton</c:v>
                </c:pt>
                <c:pt idx="6">
                  <c:v>Selinsgrove</c:v>
                </c:pt>
                <c:pt idx="7">
                  <c:v>Shikellamy</c:v>
                </c:pt>
                <c:pt idx="8">
                  <c:v>Warrior Run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89</c:v>
                </c:pt>
                <c:pt idx="1">
                  <c:v>48</c:v>
                </c:pt>
                <c:pt idx="2">
                  <c:v>46</c:v>
                </c:pt>
                <c:pt idx="3">
                  <c:v>163</c:v>
                </c:pt>
                <c:pt idx="4">
                  <c:v>128</c:v>
                </c:pt>
                <c:pt idx="5">
                  <c:v>81</c:v>
                </c:pt>
                <c:pt idx="6">
                  <c:v>157</c:v>
                </c:pt>
                <c:pt idx="7">
                  <c:v>88</c:v>
                </c:pt>
                <c:pt idx="8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F7-46EE-8222-021AFAE559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00000"/>
            </a:solidFill>
            <a:ln w="14388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069">
                <a:noFill/>
              </a:ln>
            </c:spPr>
            <c:txPr>
              <a:bodyPr/>
              <a:lstStyle/>
              <a:p>
                <a:pPr>
                  <a:defRPr sz="1135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Danville</c:v>
                </c:pt>
                <c:pt idx="1">
                  <c:v>Lewisburg</c:v>
                </c:pt>
                <c:pt idx="2">
                  <c:v>Line Mountain</c:v>
                </c:pt>
                <c:pt idx="3">
                  <c:v>Midd-West</c:v>
                </c:pt>
                <c:pt idx="4">
                  <c:v>Mifflinburg</c:v>
                </c:pt>
                <c:pt idx="5">
                  <c:v>Milton</c:v>
                </c:pt>
                <c:pt idx="6">
                  <c:v>Selinsgrove</c:v>
                </c:pt>
                <c:pt idx="7">
                  <c:v>Shikellamy</c:v>
                </c:pt>
                <c:pt idx="8">
                  <c:v>Warrior Run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55</c:v>
                </c:pt>
                <c:pt idx="1">
                  <c:v>67</c:v>
                </c:pt>
                <c:pt idx="2">
                  <c:v>122</c:v>
                </c:pt>
                <c:pt idx="3">
                  <c:v>41</c:v>
                </c:pt>
                <c:pt idx="4">
                  <c:v>20</c:v>
                </c:pt>
                <c:pt idx="5">
                  <c:v>23</c:v>
                </c:pt>
                <c:pt idx="6">
                  <c:v>65</c:v>
                </c:pt>
                <c:pt idx="7">
                  <c:v>68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F7-46EE-8222-021AFAE5599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90"/>
        <c:axId val="62469632"/>
        <c:axId val="62471168"/>
      </c:barChart>
      <c:catAx>
        <c:axId val="62469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2471168"/>
        <c:crosses val="autoZero"/>
        <c:auto val="1"/>
        <c:lblAlgn val="ctr"/>
        <c:lblOffset val="100"/>
        <c:noMultiLvlLbl val="0"/>
      </c:catAx>
      <c:valAx>
        <c:axId val="62471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2469632"/>
        <c:crosses val="autoZero"/>
        <c:crossBetween val="between"/>
      </c:valAx>
      <c:spPr>
        <a:noFill/>
        <a:ln w="25069">
          <a:noFill/>
        </a:ln>
      </c:spPr>
    </c:plotArea>
    <c:legend>
      <c:legendPos val="r"/>
      <c:layout>
        <c:manualLayout>
          <c:xMode val="edge"/>
          <c:yMode val="edge"/>
          <c:x val="0.89074693422520212"/>
          <c:y val="0.42456896551724727"/>
          <c:w val="0.10702341137123839"/>
          <c:h val="0.18318965517241498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39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780E5B-CA3F-4CA9-BDE3-1CE226A6DEFA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11E2104-2548-4FB9-A3CF-D2047CDC3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55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EEBB7-CE89-4C2E-A120-FA9BBA9665FB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826CD-B9BE-48E0-8473-26E1C2BAAB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DE068-EB16-42E4-BBE3-C16525F89E8C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676BD-FFCA-4A8A-812E-807D905D3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E7D45-A537-4E49-ADB0-8B6F54AE2DF4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ADF5A-6012-4A4F-B561-831FF031C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1CD0E-83E2-4955-9AD8-9E7B11011DB1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FF6D1-CFC8-4E40-ABF0-0E6AD25568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52A7F-3186-4656-94FC-00063EC5F7B0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49D6B-0E99-4A91-AB40-5D58FB7746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367E9-5CB7-44C0-ACCB-223D1D0E1033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4A4CA-CC20-46C9-A951-D0D7389CA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85DBD-9F01-4B59-BDDC-2FA5EC75A97D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10DFD-D635-416D-8E9F-51AFF64846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CDCA4-07B5-4A92-A904-B7773278C576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91AEA-2F59-466C-9E96-4DAF6F41A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E4AAB-B649-4A35-9E7D-2206201A7BB5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C52E9-F47D-4EA5-82EA-2AEA9B67F6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61DCA-7E34-42AA-9CD2-941672001809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9E065-C926-4914-9831-B5EECFC26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60F7E-3312-45D2-912F-82C73A00262C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81E3B-2F01-4800-A659-603210142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FCF830-6C10-4FFD-9037-E831CBB0112E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00DA63-D899-45D1-A737-9B90CADE0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4" r:id="rId2"/>
    <p:sldLayoutId id="2147483816" r:id="rId3"/>
    <p:sldLayoutId id="2147483813" r:id="rId4"/>
    <p:sldLayoutId id="2147483812" r:id="rId5"/>
    <p:sldLayoutId id="2147483811" r:id="rId6"/>
    <p:sldLayoutId id="2147483810" r:id="rId7"/>
    <p:sldLayoutId id="2147483809" r:id="rId8"/>
    <p:sldLayoutId id="2147483808" r:id="rId9"/>
    <p:sldLayoutId id="2147483807" r:id="rId10"/>
    <p:sldLayoutId id="2147483806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63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Area Sales Statistics</a:t>
            </a:r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3181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Average Days on Market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by School District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March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2020</a:t>
            </a:r>
            <a:r>
              <a:rPr lang="en-US" dirty="0"/>
              <a:t> vs. </a:t>
            </a:r>
            <a:r>
              <a:rPr lang="en-US" dirty="0">
                <a:solidFill>
                  <a:srgbClr val="FF0000"/>
                </a:solidFill>
              </a:rPr>
              <a:t>2021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/>
          </a:p>
        </p:txBody>
      </p:sp>
      <p:graphicFrame>
        <p:nvGraphicFramePr>
          <p:cNvPr id="5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4544207"/>
              </p:ext>
            </p:extLst>
          </p:nvPr>
        </p:nvGraphicFramePr>
        <p:xfrm>
          <a:off x="668338" y="2446338"/>
          <a:ext cx="8424862" cy="4354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929</TotalTime>
  <Words>15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Apex</vt:lpstr>
      <vt:lpstr>Area Sales Statistics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your house sold in 2011</dc:title>
  <dc:creator>Matt</dc:creator>
  <cp:lastModifiedBy>Elisha Wilson</cp:lastModifiedBy>
  <cp:revision>142</cp:revision>
  <dcterms:created xsi:type="dcterms:W3CDTF">2011-01-28T19:52:16Z</dcterms:created>
  <dcterms:modified xsi:type="dcterms:W3CDTF">2021-05-13T15:01:58Z</dcterms:modified>
</cp:coreProperties>
</file>