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28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10055774278219"/>
          <c:y val="9.9910864372291672E-2"/>
          <c:w val="0.73003904199475067"/>
          <c:h val="0.581596702755905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Danville</c:v>
                </c:pt>
                <c:pt idx="1">
                  <c:v>Lewisburg</c:v>
                </c:pt>
                <c:pt idx="2">
                  <c:v>Line Mountain</c:v>
                </c:pt>
                <c:pt idx="3">
                  <c:v>Midd-West</c:v>
                </c:pt>
                <c:pt idx="4">
                  <c:v>Mifflinburg</c:v>
                </c:pt>
                <c:pt idx="5">
                  <c:v>Milton</c:v>
                </c:pt>
                <c:pt idx="6">
                  <c:v>Selinsgrove</c:v>
                </c:pt>
                <c:pt idx="7">
                  <c:v>Shikellamy</c:v>
                </c:pt>
                <c:pt idx="8">
                  <c:v>Warrior Run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</c:v>
                </c:pt>
                <c:pt idx="1">
                  <c:v>9</c:v>
                </c:pt>
                <c:pt idx="2">
                  <c:v>1</c:v>
                </c:pt>
                <c:pt idx="3">
                  <c:v>7</c:v>
                </c:pt>
                <c:pt idx="4">
                  <c:v>9</c:v>
                </c:pt>
                <c:pt idx="5">
                  <c:v>7</c:v>
                </c:pt>
                <c:pt idx="6">
                  <c:v>3</c:v>
                </c:pt>
                <c:pt idx="7">
                  <c:v>7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09-49BF-AEBB-F54700179E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C0283E"/>
            </a:solidFill>
            <a:ln w="25400" cap="flat" cmpd="sng" algn="ctr">
              <a:solidFill>
                <a:srgbClr val="C0283E"/>
              </a:solidFill>
              <a:prstDash val="solid"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Danville</c:v>
                </c:pt>
                <c:pt idx="1">
                  <c:v>Lewisburg</c:v>
                </c:pt>
                <c:pt idx="2">
                  <c:v>Line Mountain</c:v>
                </c:pt>
                <c:pt idx="3">
                  <c:v>Midd-West</c:v>
                </c:pt>
                <c:pt idx="4">
                  <c:v>Mifflinburg</c:v>
                </c:pt>
                <c:pt idx="5">
                  <c:v>Milton</c:v>
                </c:pt>
                <c:pt idx="6">
                  <c:v>Selinsgrove</c:v>
                </c:pt>
                <c:pt idx="7">
                  <c:v>Shikellamy</c:v>
                </c:pt>
                <c:pt idx="8">
                  <c:v>Warrior Run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</c:v>
                </c:pt>
                <c:pt idx="1">
                  <c:v>11</c:v>
                </c:pt>
                <c:pt idx="2">
                  <c:v>1</c:v>
                </c:pt>
                <c:pt idx="3">
                  <c:v>7</c:v>
                </c:pt>
                <c:pt idx="4">
                  <c:v>2</c:v>
                </c:pt>
                <c:pt idx="5">
                  <c:v>11</c:v>
                </c:pt>
                <c:pt idx="6">
                  <c:v>4</c:v>
                </c:pt>
                <c:pt idx="7">
                  <c:v>8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09-49BF-AEBB-F54700179E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419776"/>
        <c:axId val="69423872"/>
      </c:barChart>
      <c:catAx>
        <c:axId val="69419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9423872"/>
        <c:crosses val="autoZero"/>
        <c:auto val="1"/>
        <c:lblAlgn val="ctr"/>
        <c:lblOffset val="100"/>
        <c:noMultiLvlLbl val="0"/>
      </c:catAx>
      <c:valAx>
        <c:axId val="69423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419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508D4A-396A-4805-9887-EC704C310EE1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E3F1D9-BD8B-4357-B15C-FB3258422C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94854589"/>
              </p:ext>
            </p:extLst>
          </p:nvPr>
        </p:nvGraphicFramePr>
        <p:xfrm>
          <a:off x="1485900" y="1828800"/>
          <a:ext cx="6096000" cy="45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304800"/>
            <a:ext cx="723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Area Sales Statistics</a:t>
            </a:r>
          </a:p>
          <a:p>
            <a:pPr algn="ctr"/>
            <a:r>
              <a:rPr lang="en-US" sz="2800" dirty="0"/>
              <a:t> Residential Units Sold</a:t>
            </a:r>
          </a:p>
          <a:p>
            <a:pPr algn="ctr"/>
            <a:r>
              <a:rPr lang="en-US" sz="2800" dirty="0"/>
              <a:t>by School District</a:t>
            </a:r>
          </a:p>
          <a:p>
            <a:pPr algn="ctr"/>
            <a:r>
              <a:rPr lang="en-US" sz="2800" dirty="0"/>
              <a:t>February 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2020</a:t>
            </a:r>
            <a:r>
              <a:rPr lang="en-US" sz="2800" dirty="0"/>
              <a:t> vs. </a:t>
            </a:r>
            <a:r>
              <a:rPr lang="en-US" sz="2800" dirty="0">
                <a:solidFill>
                  <a:srgbClr val="FF0000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882781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188</TotalTime>
  <Words>15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Book Antiqua</vt:lpstr>
      <vt:lpstr>Lucida Sans</vt:lpstr>
      <vt:lpstr>Wingdings</vt:lpstr>
      <vt:lpstr>Wingdings 2</vt:lpstr>
      <vt:lpstr>Wingdings 3</vt:lpstr>
      <vt:lpstr>Apex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Ward</dc:creator>
  <cp:lastModifiedBy>Elisha Wilson</cp:lastModifiedBy>
  <cp:revision>37</cp:revision>
  <dcterms:created xsi:type="dcterms:W3CDTF">2014-11-06T14:42:00Z</dcterms:created>
  <dcterms:modified xsi:type="dcterms:W3CDTF">2021-05-13T14:26:47Z</dcterms:modified>
</cp:coreProperties>
</file>